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F8F5DB9B-C981-4166-86EE-4E9935C1EE7C}" type="datetimeFigureOut">
              <a:rPr lang="ru-RU" smtClean="0"/>
              <a:t>06.02.2011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F3D11E22-63F4-4636-A352-84DFE25AE905}" type="slidenum">
              <a:rPr lang="ru-RU" smtClean="0"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5DB9B-C981-4166-86EE-4E9935C1EE7C}" type="datetimeFigureOut">
              <a:rPr lang="ru-RU" smtClean="0"/>
              <a:t>06.02.2011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11E22-63F4-4636-A352-84DFE25AE905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5DB9B-C981-4166-86EE-4E9935C1EE7C}" type="datetimeFigureOut">
              <a:rPr lang="ru-RU" smtClean="0"/>
              <a:t>06.02.2011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11E22-63F4-4636-A352-84DFE25AE905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8F5DB9B-C981-4166-86EE-4E9935C1EE7C}" type="datetimeFigureOut">
              <a:rPr lang="ru-RU" smtClean="0"/>
              <a:t>06.02.2011</a:t>
            </a:fld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3D11E22-63F4-4636-A352-84DFE25AE905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F8F5DB9B-C981-4166-86EE-4E9935C1EE7C}" type="datetimeFigureOut">
              <a:rPr lang="ru-RU" smtClean="0"/>
              <a:t>06.02.2011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F3D11E22-63F4-4636-A352-84DFE25AE905}" type="slidenum">
              <a:rPr lang="ru-RU" smtClean="0"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5DB9B-C981-4166-86EE-4E9935C1EE7C}" type="datetimeFigureOut">
              <a:rPr lang="ru-RU" smtClean="0"/>
              <a:t>06.02.2011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11E22-63F4-4636-A352-84DFE25AE905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5DB9B-C981-4166-86EE-4E9935C1EE7C}" type="datetimeFigureOut">
              <a:rPr lang="ru-RU" smtClean="0"/>
              <a:t>06.02.2011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11E22-63F4-4636-A352-84DFE25AE905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8F5DB9B-C981-4166-86EE-4E9935C1EE7C}" type="datetimeFigureOut">
              <a:rPr lang="ru-RU" smtClean="0"/>
              <a:t>06.02.2011</a:t>
            </a:fld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3D11E22-63F4-4636-A352-84DFE25AE905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5DB9B-C981-4166-86EE-4E9935C1EE7C}" type="datetimeFigureOut">
              <a:rPr lang="ru-RU" smtClean="0"/>
              <a:t>06.02.2011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11E22-63F4-4636-A352-84DFE25AE905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8F5DB9B-C981-4166-86EE-4E9935C1EE7C}" type="datetimeFigureOut">
              <a:rPr lang="ru-RU" smtClean="0"/>
              <a:t>06.02.2011</a:t>
            </a:fld>
            <a:endParaRPr lang="ru-RU" dirty="0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3D11E22-63F4-4636-A352-84DFE25AE905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8F5DB9B-C981-4166-86EE-4E9935C1EE7C}" type="datetimeFigureOut">
              <a:rPr lang="ru-RU" smtClean="0"/>
              <a:t>06.02.2011</a:t>
            </a:fld>
            <a:endParaRPr lang="ru-RU" dirty="0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3D11E22-63F4-4636-A352-84DFE25AE905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F8F5DB9B-C981-4166-86EE-4E9935C1EE7C}" type="datetimeFigureOut">
              <a:rPr lang="ru-RU" smtClean="0"/>
              <a:t>06.02.2011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3D11E22-63F4-4636-A352-84DFE25AE905}" type="slidenum">
              <a:rPr lang="ru-RU" smtClean="0"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23728" y="620688"/>
            <a:ext cx="6334472" cy="3456384"/>
          </a:xfrm>
        </p:spPr>
        <p:txBody>
          <a:bodyPr anchor="t">
            <a:noAutofit/>
          </a:bodyPr>
          <a:lstStyle/>
          <a:p>
            <a:r>
              <a:rPr lang="ru-RU" sz="9600" dirty="0" smtClean="0"/>
              <a:t>Линии чертежа</a:t>
            </a:r>
            <a:endParaRPr lang="ru-RU" sz="9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 algn="r"/>
            <a:r>
              <a:rPr lang="ru-RU" dirty="0" smtClean="0"/>
              <a:t>Серебряков Сергей Николаевич</a:t>
            </a:r>
          </a:p>
          <a:p>
            <a:pPr algn="r"/>
            <a:r>
              <a:rPr lang="ru-RU" dirty="0" smtClean="0"/>
              <a:t>учитель технологии</a:t>
            </a:r>
          </a:p>
          <a:p>
            <a:pPr algn="r"/>
            <a:r>
              <a:rPr lang="ru-RU" dirty="0" smtClean="0"/>
              <a:t>МАОУ СОШ № 8 с УИМ и АЯ</a:t>
            </a:r>
          </a:p>
          <a:p>
            <a:pPr algn="r"/>
            <a:r>
              <a:rPr lang="ru-RU" dirty="0" smtClean="0"/>
              <a:t>Г.Боровичи, Новгородская обл.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248" cy="1930226"/>
          </a:xfrm>
        </p:spPr>
        <p:txBody>
          <a:bodyPr anchor="t">
            <a:normAutofit fontScale="90000"/>
          </a:bodyPr>
          <a:lstStyle/>
          <a:p>
            <a:r>
              <a:rPr lang="ru-RU" sz="3300" dirty="0" smtClean="0"/>
              <a:t>9. Штрихпунктирная с двумя точками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2200" dirty="0" smtClean="0"/>
              <a:t>(толщина линии – от </a:t>
            </a:r>
            <a:r>
              <a:rPr lang="en-US" sz="2200" dirty="0" smtClean="0"/>
              <a:t>s</a:t>
            </a:r>
            <a:r>
              <a:rPr lang="ru-RU" sz="2200" dirty="0" smtClean="0"/>
              <a:t>/</a:t>
            </a:r>
            <a:r>
              <a:rPr lang="en-US" sz="2200" dirty="0" smtClean="0"/>
              <a:t>3 </a:t>
            </a:r>
            <a:r>
              <a:rPr lang="ru-RU" sz="2200" dirty="0" smtClean="0"/>
              <a:t>до </a:t>
            </a:r>
            <a:r>
              <a:rPr lang="en-US" sz="2200" dirty="0" smtClean="0"/>
              <a:t>s</a:t>
            </a:r>
            <a:r>
              <a:rPr lang="ru-RU" sz="2200" dirty="0" smtClean="0"/>
              <a:t>/</a:t>
            </a:r>
            <a:r>
              <a:rPr lang="en-US" sz="2200" dirty="0" smtClean="0"/>
              <a:t>2</a:t>
            </a:r>
            <a:r>
              <a:rPr lang="ru-RU" sz="2200" dirty="0" smtClean="0"/>
              <a:t>,</a:t>
            </a:r>
            <a:br>
              <a:rPr lang="ru-RU" sz="2200" dirty="0" smtClean="0"/>
            </a:br>
            <a:r>
              <a:rPr lang="ru-RU" sz="2200" dirty="0" smtClean="0"/>
              <a:t>длина штриха – от 5 до 30 мм,</a:t>
            </a:r>
            <a:br>
              <a:rPr lang="ru-RU" sz="2200" dirty="0" smtClean="0"/>
            </a:br>
            <a:r>
              <a:rPr lang="ru-RU" sz="2200" dirty="0" smtClean="0"/>
              <a:t>расстояние между штрихами – от </a:t>
            </a:r>
            <a:r>
              <a:rPr lang="ru-RU" sz="2200" dirty="0" smtClean="0"/>
              <a:t>4 </a:t>
            </a:r>
            <a:r>
              <a:rPr lang="ru-RU" sz="2200" dirty="0" smtClean="0"/>
              <a:t>до </a:t>
            </a:r>
            <a:r>
              <a:rPr lang="ru-RU" sz="2200" dirty="0" smtClean="0"/>
              <a:t>6 </a:t>
            </a:r>
            <a:r>
              <a:rPr lang="ru-RU" sz="2200" dirty="0" smtClean="0"/>
              <a:t>мм)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988840"/>
            <a:ext cx="3657600" cy="4183360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Линии сгиба на развёртках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Линии, изображающие части изделия в крайних или промежуточных положениях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Линии, изображающие развёртку, совмещённую с видом </a:t>
            </a:r>
            <a:endParaRPr lang="ru-RU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52120" y="908720"/>
            <a:ext cx="2188287" cy="2636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19" name="Picture 3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48064" y="1844824"/>
            <a:ext cx="2009775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60032" y="2852935"/>
            <a:ext cx="3096344" cy="27164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1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148064" y="5733256"/>
            <a:ext cx="2009775" cy="56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778098"/>
          </a:xfrm>
        </p:spPr>
        <p:txBody>
          <a:bodyPr anchor="t"/>
          <a:lstStyle/>
          <a:p>
            <a:r>
              <a:rPr lang="ru-RU" dirty="0" smtClean="0"/>
              <a:t>10. Линии на строительных чертежах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340768"/>
            <a:ext cx="3610744" cy="4831432"/>
          </a:xfrm>
        </p:spPr>
        <p:txBody>
          <a:bodyPr/>
          <a:lstStyle/>
          <a:p>
            <a:r>
              <a:rPr lang="ru-RU" dirty="0" smtClean="0"/>
              <a:t>В строительных чертежах в разрезах видимые линии контуров, не попадающие в плоскость сечения, допускается выполнять сплошной тонкой линией.</a:t>
            </a:r>
            <a:endParaRPr lang="ru-RU" dirty="0"/>
          </a:p>
        </p:txBody>
      </p:sp>
      <p:pic>
        <p:nvPicPr>
          <p:cNvPr id="10242" name="Picture 2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95936" y="890995"/>
            <a:ext cx="4310143" cy="48422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06090"/>
          </a:xfrm>
        </p:spPr>
        <p:txBody>
          <a:bodyPr anchor="t"/>
          <a:lstStyle/>
          <a:p>
            <a:r>
              <a:rPr lang="ru-RU" dirty="0" smtClean="0"/>
              <a:t>11. Размеры линий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124744"/>
            <a:ext cx="7931224" cy="4248472"/>
          </a:xfrm>
        </p:spPr>
        <p:txBody>
          <a:bodyPr>
            <a:normAutofit/>
          </a:bodyPr>
          <a:lstStyle/>
          <a:p>
            <a:r>
              <a:rPr lang="ru-RU" sz="1800" dirty="0" smtClean="0"/>
              <a:t>Толщина сплошной основной линии выбирается в зависимости от масштаба, размера и сложности чертежа</a:t>
            </a:r>
          </a:p>
          <a:p>
            <a:r>
              <a:rPr lang="ru-RU" sz="1800" dirty="0" smtClean="0"/>
              <a:t>Толщина линий одного и того же типа должна быть одинаковой для всех изображений </a:t>
            </a:r>
            <a:r>
              <a:rPr lang="ru-RU" sz="1800" dirty="0" smtClean="0"/>
              <a:t>на </a:t>
            </a:r>
            <a:r>
              <a:rPr lang="ru-RU" sz="1800" dirty="0" smtClean="0"/>
              <a:t>данном </a:t>
            </a:r>
            <a:r>
              <a:rPr lang="ru-RU" sz="1800" dirty="0" smtClean="0"/>
              <a:t>чертеже </a:t>
            </a:r>
            <a:endParaRPr lang="ru-RU" sz="1800" dirty="0" smtClean="0"/>
          </a:p>
          <a:p>
            <a:r>
              <a:rPr lang="ru-RU" sz="1800" dirty="0" smtClean="0"/>
              <a:t>Наименьшая толщина линий – 0,2 мм</a:t>
            </a:r>
          </a:p>
          <a:p>
            <a:r>
              <a:rPr lang="ru-RU" sz="1800" dirty="0" smtClean="0"/>
              <a:t>Наименьшее расстояние между линиями – 0,8 мм</a:t>
            </a:r>
          </a:p>
          <a:p>
            <a:r>
              <a:rPr lang="ru-RU" sz="1800" dirty="0" smtClean="0"/>
              <a:t>Длина штрихов прерывистых линий определяется размером изображения</a:t>
            </a:r>
          </a:p>
          <a:p>
            <a:r>
              <a:rPr lang="ru-RU" sz="1800" dirty="0" smtClean="0"/>
              <a:t>Штрихи должны быть приблизительно одинаковой длины</a:t>
            </a:r>
          </a:p>
          <a:p>
            <a:r>
              <a:rPr lang="ru-RU" sz="1800" dirty="0" smtClean="0"/>
              <a:t>Промежутки между штрихами должны быть приблизительно одинаковой длины</a:t>
            </a:r>
          </a:p>
          <a:p>
            <a:r>
              <a:rPr lang="ru-RU" sz="1800" dirty="0" smtClean="0"/>
              <a:t>Штрихпунктирные линии должны пересекаться и заканчиваться штрихами</a:t>
            </a:r>
          </a:p>
          <a:p>
            <a:endParaRPr lang="ru-RU" sz="1800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539552" y="5733256"/>
            <a:ext cx="5832648" cy="64807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Источник : ГОСТ 2.303-68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066130"/>
          </a:xfrm>
        </p:spPr>
        <p:txBody>
          <a:bodyPr anchor="t">
            <a:normAutofit/>
          </a:bodyPr>
          <a:lstStyle/>
          <a:p>
            <a:r>
              <a:rPr lang="ru-RU" dirty="0" smtClean="0"/>
              <a:t>1. Сплошная </a:t>
            </a:r>
            <a:r>
              <a:rPr lang="ru-RU" dirty="0" smtClean="0"/>
              <a:t>толстая </a:t>
            </a:r>
            <a:r>
              <a:rPr lang="ru-RU" dirty="0" smtClean="0"/>
              <a:t>основная</a:t>
            </a:r>
            <a:br>
              <a:rPr lang="ru-RU" dirty="0" smtClean="0"/>
            </a:br>
            <a:r>
              <a:rPr lang="ru-RU" sz="2000" dirty="0" smtClean="0"/>
              <a:t>      (толщина линии  –   </a:t>
            </a:r>
            <a:r>
              <a:rPr lang="en-US" sz="2000" dirty="0" smtClean="0"/>
              <a:t>s</a:t>
            </a:r>
            <a:r>
              <a:rPr lang="ru-RU" sz="2000" dirty="0" smtClean="0"/>
              <a:t> = 0,5 – 1,4 мм) </a:t>
            </a:r>
            <a:endParaRPr lang="ru-RU" sz="2000" dirty="0"/>
          </a:p>
        </p:txBody>
      </p:sp>
      <p:pic>
        <p:nvPicPr>
          <p:cNvPr id="1030" name="Picture 6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1691680" y="2996952"/>
            <a:ext cx="5616624" cy="36769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Содержимое 7"/>
          <p:cNvSpPr>
            <a:spLocks noGrp="1"/>
          </p:cNvSpPr>
          <p:nvPr>
            <p:ph sz="quarter" idx="2"/>
          </p:nvPr>
        </p:nvSpPr>
        <p:spPr>
          <a:xfrm>
            <a:off x="539552" y="1412776"/>
            <a:ext cx="7344816" cy="4788024"/>
          </a:xfrm>
        </p:spPr>
        <p:txBody>
          <a:bodyPr/>
          <a:lstStyle/>
          <a:p>
            <a:r>
              <a:rPr lang="ru-RU" dirty="0" smtClean="0"/>
              <a:t>Линии видимого контура</a:t>
            </a:r>
          </a:p>
          <a:p>
            <a:r>
              <a:rPr lang="ru-RU" dirty="0" smtClean="0"/>
              <a:t>Линии перехода видимые</a:t>
            </a:r>
          </a:p>
          <a:p>
            <a:r>
              <a:rPr lang="ru-RU" dirty="0" smtClean="0"/>
              <a:t>Линии контура сечения (вынесенного и входящего в состав разреза)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54423" y="836712"/>
            <a:ext cx="2263109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248" cy="850106"/>
          </a:xfrm>
        </p:spPr>
        <p:txBody>
          <a:bodyPr anchor="t">
            <a:normAutofit fontScale="90000"/>
          </a:bodyPr>
          <a:lstStyle/>
          <a:p>
            <a:r>
              <a:rPr lang="ru-RU" dirty="0" smtClean="0"/>
              <a:t>2. </a:t>
            </a:r>
            <a:r>
              <a:rPr lang="ru-RU" sz="3300" dirty="0" smtClean="0"/>
              <a:t>Сплошная</a:t>
            </a:r>
            <a:r>
              <a:rPr lang="ru-RU" dirty="0" smtClean="0"/>
              <a:t> </a:t>
            </a:r>
            <a:r>
              <a:rPr lang="ru-RU" sz="3300" dirty="0" smtClean="0"/>
              <a:t>тонкая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2200" dirty="0" smtClean="0"/>
              <a:t>(толщина линии – от </a:t>
            </a:r>
            <a:r>
              <a:rPr lang="en-US" sz="2200" dirty="0" smtClean="0"/>
              <a:t>s</a:t>
            </a:r>
            <a:r>
              <a:rPr lang="ru-RU" sz="2200" dirty="0" smtClean="0"/>
              <a:t>/</a:t>
            </a:r>
            <a:r>
              <a:rPr lang="en-US" sz="2200" dirty="0" smtClean="0"/>
              <a:t>3 </a:t>
            </a:r>
            <a:r>
              <a:rPr lang="ru-RU" sz="2200" dirty="0" smtClean="0"/>
              <a:t>до </a:t>
            </a:r>
            <a:r>
              <a:rPr lang="en-US" sz="2200" dirty="0" smtClean="0"/>
              <a:t>s</a:t>
            </a:r>
            <a:r>
              <a:rPr lang="ru-RU" sz="2200" dirty="0" smtClean="0"/>
              <a:t>/</a:t>
            </a:r>
            <a:r>
              <a:rPr lang="en-US" sz="2200" dirty="0" smtClean="0"/>
              <a:t>2</a:t>
            </a:r>
            <a:r>
              <a:rPr lang="ru-RU" sz="2200" dirty="0" smtClean="0"/>
              <a:t>)</a:t>
            </a:r>
            <a:endParaRPr lang="ru-RU" sz="22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484784"/>
            <a:ext cx="4546848" cy="4687416"/>
          </a:xfrm>
        </p:spPr>
        <p:txBody>
          <a:bodyPr>
            <a:normAutofit/>
          </a:bodyPr>
          <a:lstStyle/>
          <a:p>
            <a:r>
              <a:rPr lang="ru-RU" sz="2000" dirty="0" smtClean="0"/>
              <a:t>Размерные и выносные линии</a:t>
            </a:r>
          </a:p>
          <a:p>
            <a:r>
              <a:rPr lang="ru-RU" sz="2000" dirty="0" smtClean="0"/>
              <a:t>Линии-выноски и их полки</a:t>
            </a:r>
          </a:p>
          <a:p>
            <a:r>
              <a:rPr lang="ru-RU" sz="2000" dirty="0" smtClean="0"/>
              <a:t>Линии контура наложенного сечения</a:t>
            </a:r>
          </a:p>
          <a:p>
            <a:r>
              <a:rPr lang="ru-RU" sz="2000" dirty="0" smtClean="0"/>
              <a:t>Линии штриховки</a:t>
            </a:r>
          </a:p>
          <a:p>
            <a:r>
              <a:rPr lang="ru-RU" sz="2000" dirty="0" smtClean="0"/>
              <a:t>Подчёркивание надписей</a:t>
            </a:r>
          </a:p>
          <a:p>
            <a:r>
              <a:rPr lang="ru-RU" sz="2000" dirty="0" smtClean="0"/>
              <a:t>Линии контуров пограничных деталей («обстановки»)</a:t>
            </a:r>
          </a:p>
          <a:p>
            <a:r>
              <a:rPr lang="ru-RU" sz="2000" dirty="0" smtClean="0"/>
              <a:t>Линии перехода воображаемые</a:t>
            </a:r>
          </a:p>
          <a:p>
            <a:r>
              <a:rPr lang="ru-RU" sz="2000" dirty="0" smtClean="0"/>
              <a:t>Линии ограничения выносных элементов на видах, разрезах и сечениях</a:t>
            </a:r>
          </a:p>
          <a:p>
            <a:r>
              <a:rPr lang="ru-RU" sz="2000" dirty="0" smtClean="0"/>
              <a:t>Линии построений</a:t>
            </a:r>
          </a:p>
          <a:p>
            <a:endParaRPr lang="ru-RU" sz="2000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V="1">
            <a:off x="4572000" y="476670"/>
            <a:ext cx="3744416" cy="1440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4008" y="1196752"/>
            <a:ext cx="3792325" cy="340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76056" y="4581128"/>
            <a:ext cx="1276350" cy="166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04248" y="4581128"/>
            <a:ext cx="1019175" cy="116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994122"/>
          </a:xfrm>
        </p:spPr>
        <p:txBody>
          <a:bodyPr anchor="t">
            <a:normAutofit/>
          </a:bodyPr>
          <a:lstStyle/>
          <a:p>
            <a:r>
              <a:rPr lang="ru-RU" dirty="0" smtClean="0"/>
              <a:t>3. Сплошная волнистая</a:t>
            </a:r>
            <a:br>
              <a:rPr lang="ru-RU" dirty="0" smtClean="0"/>
            </a:br>
            <a:r>
              <a:rPr lang="ru-RU" sz="2000" dirty="0" smtClean="0"/>
              <a:t>(толщина линии – от </a:t>
            </a:r>
            <a:r>
              <a:rPr lang="en-US" sz="2000" dirty="0" smtClean="0"/>
              <a:t>s</a:t>
            </a:r>
            <a:r>
              <a:rPr lang="ru-RU" sz="2000" dirty="0" smtClean="0"/>
              <a:t>/</a:t>
            </a:r>
            <a:r>
              <a:rPr lang="en-US" sz="2000" dirty="0" smtClean="0"/>
              <a:t>3 </a:t>
            </a:r>
            <a:r>
              <a:rPr lang="ru-RU" sz="2000" dirty="0" smtClean="0"/>
              <a:t>до </a:t>
            </a:r>
            <a:r>
              <a:rPr lang="en-US" sz="2000" dirty="0" smtClean="0"/>
              <a:t>s</a:t>
            </a:r>
            <a:r>
              <a:rPr lang="ru-RU" sz="2000" dirty="0" smtClean="0"/>
              <a:t>/</a:t>
            </a:r>
            <a:r>
              <a:rPr lang="en-US" sz="2000" dirty="0" smtClean="0"/>
              <a:t>2</a:t>
            </a:r>
            <a:r>
              <a:rPr lang="ru-RU" sz="2000" dirty="0" smtClean="0"/>
              <a:t>)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484784"/>
            <a:ext cx="7571184" cy="1224136"/>
          </a:xfrm>
        </p:spPr>
        <p:txBody>
          <a:bodyPr/>
          <a:lstStyle/>
          <a:p>
            <a:r>
              <a:rPr lang="ru-RU" dirty="0" smtClean="0"/>
              <a:t>Линии обрыва</a:t>
            </a:r>
          </a:p>
          <a:p>
            <a:r>
              <a:rPr lang="ru-RU" dirty="0" smtClean="0"/>
              <a:t>Линии разграничения вида и разреза</a:t>
            </a:r>
          </a:p>
          <a:p>
            <a:endParaRPr lang="ru-R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8144" y="476672"/>
            <a:ext cx="2218729" cy="4739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4100" y="2708920"/>
            <a:ext cx="7263876" cy="375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43192" cy="1498178"/>
          </a:xfrm>
        </p:spPr>
        <p:txBody>
          <a:bodyPr anchor="t"/>
          <a:lstStyle/>
          <a:p>
            <a:r>
              <a:rPr lang="ru-RU" dirty="0" smtClean="0"/>
              <a:t>4. Штриховая линия</a:t>
            </a:r>
            <a:br>
              <a:rPr lang="ru-RU" dirty="0" smtClean="0"/>
            </a:br>
            <a:r>
              <a:rPr lang="ru-RU" sz="2000" dirty="0" smtClean="0"/>
              <a:t>(</a:t>
            </a:r>
            <a:r>
              <a:rPr lang="ru-RU" sz="2000" dirty="0" smtClean="0"/>
              <a:t>толщина линии – от </a:t>
            </a:r>
            <a:r>
              <a:rPr lang="en-US" sz="2000" dirty="0" smtClean="0"/>
              <a:t>s</a:t>
            </a:r>
            <a:r>
              <a:rPr lang="ru-RU" sz="2000" dirty="0" smtClean="0"/>
              <a:t>/</a:t>
            </a:r>
            <a:r>
              <a:rPr lang="en-US" sz="2000" dirty="0" smtClean="0"/>
              <a:t>3 </a:t>
            </a:r>
            <a:r>
              <a:rPr lang="ru-RU" sz="2000" dirty="0" smtClean="0"/>
              <a:t>до </a:t>
            </a:r>
            <a:r>
              <a:rPr lang="en-US" sz="2000" dirty="0" smtClean="0"/>
              <a:t>s</a:t>
            </a:r>
            <a:r>
              <a:rPr lang="ru-RU" sz="2000" dirty="0" smtClean="0"/>
              <a:t>/</a:t>
            </a:r>
            <a:r>
              <a:rPr lang="en-US" sz="2000" dirty="0" smtClean="0"/>
              <a:t>2</a:t>
            </a:r>
            <a:r>
              <a:rPr lang="ru-RU" sz="2000" dirty="0" smtClean="0"/>
              <a:t>,</a:t>
            </a:r>
            <a:br>
              <a:rPr lang="ru-RU" sz="2000" dirty="0" smtClean="0"/>
            </a:br>
            <a:r>
              <a:rPr lang="ru-RU" sz="2000" dirty="0" smtClean="0"/>
              <a:t>длина штриха – от 2 до 8 мм,</a:t>
            </a:r>
            <a:br>
              <a:rPr lang="ru-RU" sz="2000" dirty="0" smtClean="0"/>
            </a:br>
            <a:r>
              <a:rPr lang="ru-RU" sz="2000" dirty="0" smtClean="0"/>
              <a:t>расстояние между штрихами – от 1 до 2 мм)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204864"/>
            <a:ext cx="2746648" cy="3967336"/>
          </a:xfrm>
        </p:spPr>
        <p:txBody>
          <a:bodyPr/>
          <a:lstStyle/>
          <a:p>
            <a:r>
              <a:rPr lang="ru-RU" dirty="0" smtClean="0"/>
              <a:t>Линии невидимого контура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Линии перехода невидимые</a:t>
            </a:r>
            <a:endParaRPr lang="ru-RU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92080" y="548680"/>
            <a:ext cx="2574007" cy="328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1" name="Picture 5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59832" y="1844824"/>
            <a:ext cx="4688608" cy="4437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498178"/>
          </a:xfrm>
        </p:spPr>
        <p:txBody>
          <a:bodyPr anchor="t">
            <a:normAutofit fontScale="90000"/>
          </a:bodyPr>
          <a:lstStyle/>
          <a:p>
            <a:r>
              <a:rPr lang="ru-RU" sz="3300" dirty="0" smtClean="0"/>
              <a:t>5. Штрихпунктирная тонкая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2200" dirty="0" smtClean="0"/>
              <a:t>(толщина линии – от </a:t>
            </a:r>
            <a:r>
              <a:rPr lang="en-US" sz="2200" dirty="0" smtClean="0"/>
              <a:t>s</a:t>
            </a:r>
            <a:r>
              <a:rPr lang="ru-RU" sz="2200" dirty="0" smtClean="0"/>
              <a:t>/</a:t>
            </a:r>
            <a:r>
              <a:rPr lang="en-US" sz="2200" dirty="0" smtClean="0"/>
              <a:t>3 </a:t>
            </a:r>
            <a:r>
              <a:rPr lang="ru-RU" sz="2200" dirty="0" smtClean="0"/>
              <a:t>до </a:t>
            </a:r>
            <a:r>
              <a:rPr lang="en-US" sz="2200" dirty="0" smtClean="0"/>
              <a:t>s</a:t>
            </a:r>
            <a:r>
              <a:rPr lang="ru-RU" sz="2200" dirty="0" smtClean="0"/>
              <a:t>/</a:t>
            </a:r>
            <a:r>
              <a:rPr lang="en-US" sz="2200" dirty="0" smtClean="0"/>
              <a:t>2</a:t>
            </a:r>
            <a:r>
              <a:rPr lang="ru-RU" sz="2200" dirty="0" smtClean="0"/>
              <a:t>,</a:t>
            </a:r>
            <a:br>
              <a:rPr lang="ru-RU" sz="2200" dirty="0" smtClean="0"/>
            </a:br>
            <a:r>
              <a:rPr lang="ru-RU" sz="2200" dirty="0" smtClean="0"/>
              <a:t>длина штриха – от </a:t>
            </a:r>
            <a:r>
              <a:rPr lang="ru-RU" sz="2200" dirty="0" smtClean="0"/>
              <a:t>5 </a:t>
            </a:r>
            <a:r>
              <a:rPr lang="ru-RU" sz="2200" dirty="0" smtClean="0"/>
              <a:t>до </a:t>
            </a:r>
            <a:r>
              <a:rPr lang="ru-RU" sz="2200" dirty="0" smtClean="0"/>
              <a:t>30 </a:t>
            </a:r>
            <a:r>
              <a:rPr lang="ru-RU" sz="2200" dirty="0" smtClean="0"/>
              <a:t>мм,</a:t>
            </a:r>
            <a:br>
              <a:rPr lang="ru-RU" sz="2200" dirty="0" smtClean="0"/>
            </a:br>
            <a:r>
              <a:rPr lang="ru-RU" sz="2200" dirty="0" smtClean="0"/>
              <a:t>расстояние между штрихами – от </a:t>
            </a:r>
            <a:r>
              <a:rPr lang="ru-RU" sz="2200" dirty="0" smtClean="0"/>
              <a:t>3 </a:t>
            </a:r>
            <a:r>
              <a:rPr lang="ru-RU" sz="2200" dirty="0" smtClean="0"/>
              <a:t>до </a:t>
            </a:r>
            <a:r>
              <a:rPr lang="ru-RU" sz="2200" dirty="0" smtClean="0"/>
              <a:t>5 </a:t>
            </a:r>
            <a:r>
              <a:rPr lang="ru-RU" sz="2200" dirty="0" smtClean="0"/>
              <a:t>мм)</a:t>
            </a:r>
            <a:endParaRPr lang="ru-RU" sz="22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132856"/>
            <a:ext cx="3394720" cy="4039344"/>
          </a:xfrm>
        </p:spPr>
        <p:txBody>
          <a:bodyPr/>
          <a:lstStyle/>
          <a:p>
            <a:r>
              <a:rPr lang="ru-RU" dirty="0" smtClean="0"/>
              <a:t>Осевые и центровые линии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Линии сечений, являющиеся осями симметрии для наложенных и вынесенных сечений</a:t>
            </a:r>
            <a:endParaRPr lang="ru-RU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92080" y="836712"/>
            <a:ext cx="2847757" cy="258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3" name="Picture 3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23928" y="1844824"/>
            <a:ext cx="4248472" cy="30287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932040" y="4892515"/>
            <a:ext cx="1944216" cy="17865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714202"/>
          </a:xfrm>
        </p:spPr>
        <p:txBody>
          <a:bodyPr anchor="t">
            <a:normAutofit fontScale="90000"/>
          </a:bodyPr>
          <a:lstStyle/>
          <a:p>
            <a:r>
              <a:rPr lang="ru-RU" sz="3300" dirty="0" smtClean="0"/>
              <a:t>6. Штрихпунктирная утолщённая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2200" dirty="0" smtClean="0"/>
              <a:t>(толщина линии – от </a:t>
            </a:r>
            <a:r>
              <a:rPr lang="en-US" sz="2200" dirty="0" smtClean="0"/>
              <a:t>s</a:t>
            </a:r>
            <a:r>
              <a:rPr lang="ru-RU" sz="2200" dirty="0" smtClean="0"/>
              <a:t>/</a:t>
            </a:r>
            <a:r>
              <a:rPr lang="en-US" sz="2200" dirty="0" smtClean="0"/>
              <a:t>3 </a:t>
            </a:r>
            <a:r>
              <a:rPr lang="ru-RU" sz="2200" dirty="0" smtClean="0"/>
              <a:t>до </a:t>
            </a:r>
            <a:r>
              <a:rPr lang="ru-RU" sz="2200" dirty="0" smtClean="0"/>
              <a:t>2</a:t>
            </a:r>
            <a:r>
              <a:rPr lang="en-US" sz="2200" dirty="0" smtClean="0"/>
              <a:t>s</a:t>
            </a:r>
            <a:r>
              <a:rPr lang="ru-RU" sz="2200" dirty="0" smtClean="0"/>
              <a:t>/3,</a:t>
            </a: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/>
              <a:t>длина штриха – от </a:t>
            </a:r>
            <a:r>
              <a:rPr lang="ru-RU" sz="2200" dirty="0" smtClean="0"/>
              <a:t>3 </a:t>
            </a:r>
            <a:r>
              <a:rPr lang="ru-RU" sz="2200" dirty="0" smtClean="0"/>
              <a:t>до </a:t>
            </a:r>
            <a:r>
              <a:rPr lang="ru-RU" sz="2200" dirty="0" smtClean="0"/>
              <a:t>8 </a:t>
            </a:r>
            <a:r>
              <a:rPr lang="ru-RU" sz="2200" dirty="0" smtClean="0"/>
              <a:t>мм,</a:t>
            </a:r>
            <a:br>
              <a:rPr lang="ru-RU" sz="2200" dirty="0" smtClean="0"/>
            </a:br>
            <a:r>
              <a:rPr lang="ru-RU" sz="2200" dirty="0" smtClean="0"/>
              <a:t>расстояние между штрихами – от 3 до </a:t>
            </a:r>
            <a:r>
              <a:rPr lang="ru-RU" sz="2200" dirty="0" smtClean="0"/>
              <a:t>4 </a:t>
            </a:r>
            <a:r>
              <a:rPr lang="ru-RU" sz="2200" dirty="0" smtClean="0"/>
              <a:t>мм)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060848"/>
            <a:ext cx="4330824" cy="4111352"/>
          </a:xfrm>
        </p:spPr>
        <p:txBody>
          <a:bodyPr>
            <a:normAutofit/>
          </a:bodyPr>
          <a:lstStyle/>
          <a:p>
            <a:r>
              <a:rPr lang="ru-RU" dirty="0" smtClean="0"/>
              <a:t>Линии, обозначающие поверхности, подлежащие термообработке или покрытию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Линии, изображающие элементы, расположенные перед секущей плоскостью («наложенная проекция»)</a:t>
            </a:r>
            <a:endParaRPr lang="ru-RU" dirty="0"/>
          </a:p>
        </p:txBody>
      </p:sp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20072" y="764704"/>
            <a:ext cx="3063780" cy="3404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9" name="Picture 5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24128" y="2132856"/>
            <a:ext cx="1215802" cy="18315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0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16016" y="4005064"/>
            <a:ext cx="3541756" cy="16168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498178"/>
          </a:xfrm>
        </p:spPr>
        <p:txBody>
          <a:bodyPr anchor="t">
            <a:normAutofit/>
          </a:bodyPr>
          <a:lstStyle/>
          <a:p>
            <a:r>
              <a:rPr lang="ru-RU" dirty="0" smtClean="0"/>
              <a:t>7. Разомкнутая</a:t>
            </a:r>
            <a:br>
              <a:rPr lang="ru-RU" dirty="0" smtClean="0"/>
            </a:br>
            <a:r>
              <a:rPr lang="ru-RU" sz="2000" dirty="0" smtClean="0"/>
              <a:t>(толщина линии – от </a:t>
            </a:r>
            <a:r>
              <a:rPr lang="en-US" sz="2000" dirty="0" smtClean="0"/>
              <a:t>s </a:t>
            </a:r>
            <a:r>
              <a:rPr lang="ru-RU" sz="2000" dirty="0" smtClean="0"/>
              <a:t>до 1,5</a:t>
            </a:r>
            <a:r>
              <a:rPr lang="en-US" sz="2000" dirty="0" smtClean="0"/>
              <a:t>s</a:t>
            </a:r>
            <a:r>
              <a:rPr lang="ru-RU" sz="2000" dirty="0" smtClean="0"/>
              <a:t>,</a:t>
            </a:r>
            <a:br>
              <a:rPr lang="ru-RU" sz="2000" dirty="0" smtClean="0"/>
            </a:br>
            <a:r>
              <a:rPr lang="ru-RU" sz="2000" dirty="0" smtClean="0"/>
              <a:t>длина штриха – от 8 до 20мм)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772816"/>
            <a:ext cx="3970784" cy="792088"/>
          </a:xfrm>
        </p:spPr>
        <p:txBody>
          <a:bodyPr/>
          <a:lstStyle/>
          <a:p>
            <a:r>
              <a:rPr lang="ru-RU" dirty="0" smtClean="0"/>
              <a:t>Линии сечений</a:t>
            </a:r>
            <a:endParaRPr lang="ru-RU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8104" y="620688"/>
            <a:ext cx="2225014" cy="4267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1" name="Picture 3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584" y="2339547"/>
            <a:ext cx="6984776" cy="45184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/>
          <a:p>
            <a:r>
              <a:rPr lang="ru-RU" dirty="0" smtClean="0"/>
              <a:t>8. Сплошная тонкая с изломами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 (толщина линии – от </a:t>
            </a:r>
            <a:r>
              <a:rPr lang="en-US" sz="2000" dirty="0" smtClean="0"/>
              <a:t>s</a:t>
            </a:r>
            <a:r>
              <a:rPr lang="ru-RU" sz="2000" dirty="0" smtClean="0"/>
              <a:t>/</a:t>
            </a:r>
            <a:r>
              <a:rPr lang="en-US" sz="2000" dirty="0" smtClean="0"/>
              <a:t>3 </a:t>
            </a:r>
            <a:r>
              <a:rPr lang="ru-RU" sz="2000" dirty="0" smtClean="0"/>
              <a:t>до </a:t>
            </a:r>
            <a:r>
              <a:rPr lang="en-US" sz="2000" dirty="0" smtClean="0"/>
              <a:t>s</a:t>
            </a:r>
            <a:r>
              <a:rPr lang="ru-RU" sz="2000" dirty="0" smtClean="0"/>
              <a:t>/</a:t>
            </a:r>
            <a:r>
              <a:rPr lang="en-US" sz="2000" dirty="0" smtClean="0"/>
              <a:t>2</a:t>
            </a:r>
            <a:r>
              <a:rPr lang="ru-RU" sz="2000" dirty="0" smtClean="0"/>
              <a:t>)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916832"/>
            <a:ext cx="1882552" cy="2088232"/>
          </a:xfrm>
        </p:spPr>
        <p:txBody>
          <a:bodyPr>
            <a:normAutofit/>
          </a:bodyPr>
          <a:lstStyle/>
          <a:p>
            <a:r>
              <a:rPr lang="ru-RU" dirty="0" smtClean="0"/>
              <a:t>Длинные линии обрыва</a:t>
            </a:r>
            <a:endParaRPr lang="ru-RU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8144" y="764704"/>
            <a:ext cx="2218159" cy="6579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5" name="Picture 3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39752" y="1533627"/>
            <a:ext cx="5688632" cy="51374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454</TotalTime>
  <Words>298</Words>
  <Application>Microsoft Office PowerPoint</Application>
  <PresentationFormat>Экран (4:3)</PresentationFormat>
  <Paragraphs>60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Эркер</vt:lpstr>
      <vt:lpstr>Линии чертежа</vt:lpstr>
      <vt:lpstr>1. Сплошная толстая основная       (толщина линии  –   s = 0,5 – 1,4 мм) </vt:lpstr>
      <vt:lpstr>2. Сплошная тонкая (толщина линии – от s/3 до s/2)</vt:lpstr>
      <vt:lpstr>3. Сплошная волнистая (толщина линии – от s/3 до s/2)</vt:lpstr>
      <vt:lpstr>4. Штриховая линия (толщина линии – от s/3 до s/2, длина штриха – от 2 до 8 мм, расстояние между штрихами – от 1 до 2 мм)</vt:lpstr>
      <vt:lpstr>5. Штрихпунктирная тонкая (толщина линии – от s/3 до s/2, длина штриха – от 5 до 30 мм, расстояние между штрихами – от 3 до 5 мм)</vt:lpstr>
      <vt:lpstr>6. Штрихпунктирная утолщённая (толщина линии – от s/3 до 2s/3, длина штриха – от 3 до 8 мм, расстояние между штрихами – от 3 до 4 мм)  </vt:lpstr>
      <vt:lpstr>7. Разомкнутая (толщина линии – от s до 1,5s, длина штриха – от 8 до 20мм)</vt:lpstr>
      <vt:lpstr>8. Сплошная тонкая с изломами  (толщина линии – от s/3 до s/2)</vt:lpstr>
      <vt:lpstr>9. Штрихпунктирная с двумя точками (толщина линии – от s/3 до s/2, длина штриха – от 5 до 30 мм, расстояние между штрихами – от 4 до 6 мм) </vt:lpstr>
      <vt:lpstr>10. Линии на строительных чертежах</vt:lpstr>
      <vt:lpstr>11. Размеры линий</vt:lpstr>
    </vt:vector>
  </TitlesOfParts>
  <Company>houm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Линии чертежа</dc:title>
  <dc:creator>argenthum</dc:creator>
  <cp:lastModifiedBy>argenthum</cp:lastModifiedBy>
  <cp:revision>46</cp:revision>
  <dcterms:created xsi:type="dcterms:W3CDTF">2011-02-06T12:00:28Z</dcterms:created>
  <dcterms:modified xsi:type="dcterms:W3CDTF">2011-02-06T19:34:44Z</dcterms:modified>
</cp:coreProperties>
</file>