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F5DB9B-C981-4166-86EE-4E9935C1EE7C}" type="datetimeFigureOut">
              <a:rPr lang="ru-RU" smtClean="0"/>
              <a:t>06.02.2011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D11E22-63F4-4636-A352-84DFE25AE905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620688"/>
            <a:ext cx="6334472" cy="3456384"/>
          </a:xfrm>
        </p:spPr>
        <p:txBody>
          <a:bodyPr anchor="t">
            <a:noAutofit/>
          </a:bodyPr>
          <a:lstStyle/>
          <a:p>
            <a:r>
              <a:rPr lang="ru-RU" sz="9600" dirty="0" smtClean="0"/>
              <a:t>Линии чертежа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Серебряков Сергей Николаевич</a:t>
            </a:r>
          </a:p>
          <a:p>
            <a:pPr algn="r"/>
            <a:r>
              <a:rPr lang="ru-RU" dirty="0" smtClean="0"/>
              <a:t>учитель технологии</a:t>
            </a:r>
          </a:p>
          <a:p>
            <a:pPr algn="r"/>
            <a:r>
              <a:rPr lang="ru-RU" dirty="0" smtClean="0"/>
              <a:t>МАОУ СОШ № 8 с УИМ и АЯ</a:t>
            </a:r>
          </a:p>
          <a:p>
            <a:pPr algn="r"/>
            <a:r>
              <a:rPr lang="ru-RU" dirty="0" smtClean="0"/>
              <a:t>Г.Боровичи, Новгородская обл.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930226"/>
          </a:xfrm>
        </p:spPr>
        <p:txBody>
          <a:bodyPr anchor="t">
            <a:normAutofit fontScale="90000"/>
          </a:bodyPr>
          <a:lstStyle/>
          <a:p>
            <a:r>
              <a:rPr lang="ru-RU" sz="3300" dirty="0" smtClean="0"/>
              <a:t>9. Штрихпунктирная с двумя точками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(толщина линии – от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3 </a:t>
            </a:r>
            <a:r>
              <a:rPr lang="ru-RU" sz="2200" dirty="0" smtClean="0"/>
              <a:t>до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2</a:t>
            </a:r>
            <a:r>
              <a:rPr lang="ru-RU" sz="2200" dirty="0" smtClean="0"/>
              <a:t>,</a:t>
            </a:r>
            <a:br>
              <a:rPr lang="ru-RU" sz="2200" dirty="0" smtClean="0"/>
            </a:br>
            <a:r>
              <a:rPr lang="ru-RU" sz="2200" dirty="0" smtClean="0"/>
              <a:t>длина штриха – от 5 до 30 мм,</a:t>
            </a:r>
            <a:br>
              <a:rPr lang="ru-RU" sz="2200" dirty="0" smtClean="0"/>
            </a:br>
            <a:r>
              <a:rPr lang="ru-RU" sz="2200" dirty="0" smtClean="0"/>
              <a:t>расстояние между штрихами – от </a:t>
            </a:r>
            <a:r>
              <a:rPr lang="ru-RU" sz="2200" dirty="0" smtClean="0"/>
              <a:t>4 </a:t>
            </a:r>
            <a:r>
              <a:rPr lang="ru-RU" sz="2200" dirty="0" smtClean="0"/>
              <a:t>до </a:t>
            </a:r>
            <a:r>
              <a:rPr lang="ru-RU" sz="2200" dirty="0" smtClean="0"/>
              <a:t>6 </a:t>
            </a:r>
            <a:r>
              <a:rPr lang="ru-RU" sz="2200" dirty="0" smtClean="0"/>
              <a:t>мм)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3657600" cy="41833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Линии сгиба на развёртках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Линии, изображающие части изделия в крайних или промежуточных положениях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Линии, изображающие развёртку, совмещённую с видом 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908720"/>
            <a:ext cx="2188287" cy="26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44824"/>
            <a:ext cx="20097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852935"/>
            <a:ext cx="3096344" cy="271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5733256"/>
            <a:ext cx="20097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 anchor="t"/>
          <a:lstStyle/>
          <a:p>
            <a:r>
              <a:rPr lang="ru-RU" dirty="0" smtClean="0"/>
              <a:t>10. Линии на строительных чертежах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3610744" cy="4831432"/>
          </a:xfrm>
        </p:spPr>
        <p:txBody>
          <a:bodyPr/>
          <a:lstStyle/>
          <a:p>
            <a:r>
              <a:rPr lang="ru-RU" dirty="0" smtClean="0"/>
              <a:t>В строительных чертежах в разрезах видимые линии контуров, не попадающие в плоскость сечения, допускается выполнять сплошной тонкой линией.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890995"/>
            <a:ext cx="4310143" cy="484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 anchor="t"/>
          <a:lstStyle/>
          <a:p>
            <a:r>
              <a:rPr lang="ru-RU" dirty="0" smtClean="0"/>
              <a:t>11. Размеры линий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424847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Толщина сплошной основной линии выбирается в зависимости от масштаба, размера и сложности чертежа</a:t>
            </a:r>
          </a:p>
          <a:p>
            <a:r>
              <a:rPr lang="ru-RU" sz="1800" dirty="0" smtClean="0"/>
              <a:t>Толщина линий одного и того же типа должна быть одинаковой для всех изображений </a:t>
            </a:r>
            <a:r>
              <a:rPr lang="ru-RU" sz="1800" dirty="0" smtClean="0"/>
              <a:t>на </a:t>
            </a:r>
            <a:r>
              <a:rPr lang="ru-RU" sz="1800" dirty="0" smtClean="0"/>
              <a:t>данном </a:t>
            </a:r>
            <a:r>
              <a:rPr lang="ru-RU" sz="1800" dirty="0" smtClean="0"/>
              <a:t>чертеже </a:t>
            </a:r>
            <a:endParaRPr lang="ru-RU" sz="1800" dirty="0" smtClean="0"/>
          </a:p>
          <a:p>
            <a:r>
              <a:rPr lang="ru-RU" sz="1800" dirty="0" smtClean="0"/>
              <a:t>Наименьшая толщина линий – 0,2 мм</a:t>
            </a:r>
          </a:p>
          <a:p>
            <a:r>
              <a:rPr lang="ru-RU" sz="1800" dirty="0" smtClean="0"/>
              <a:t>Наименьшее расстояние между линиями – 0,8 мм</a:t>
            </a:r>
          </a:p>
          <a:p>
            <a:r>
              <a:rPr lang="ru-RU" sz="1800" dirty="0" smtClean="0"/>
              <a:t>Длина штрихов прерывистых линий определяется размером изображения</a:t>
            </a:r>
          </a:p>
          <a:p>
            <a:r>
              <a:rPr lang="ru-RU" sz="1800" dirty="0" smtClean="0"/>
              <a:t>Штрихи должны быть приблизительно одинаковой длины</a:t>
            </a:r>
          </a:p>
          <a:p>
            <a:r>
              <a:rPr lang="ru-RU" sz="1800" dirty="0" smtClean="0"/>
              <a:t>Промежутки между штрихами должны быть приблизительно одинаковой длины</a:t>
            </a:r>
          </a:p>
          <a:p>
            <a:r>
              <a:rPr lang="ru-RU" sz="1800" dirty="0" smtClean="0"/>
              <a:t>Штрихпунктирные линии должны пересекаться и заканчиваться штрихами</a:t>
            </a:r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9552" y="5733256"/>
            <a:ext cx="5832648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Источник : ГОСТ 2.303-68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 anchor="t">
            <a:normAutofit/>
          </a:bodyPr>
          <a:lstStyle/>
          <a:p>
            <a:r>
              <a:rPr lang="ru-RU" dirty="0" smtClean="0"/>
              <a:t>1. Сплошная </a:t>
            </a:r>
            <a:r>
              <a:rPr lang="ru-RU" dirty="0" smtClean="0"/>
              <a:t>толстая </a:t>
            </a:r>
            <a:r>
              <a:rPr lang="ru-RU" dirty="0" smtClean="0"/>
              <a:t>основная</a:t>
            </a:r>
            <a:br>
              <a:rPr lang="ru-RU" dirty="0" smtClean="0"/>
            </a:br>
            <a:r>
              <a:rPr lang="ru-RU" sz="2000" dirty="0" smtClean="0"/>
              <a:t>      (толщина линии  –   </a:t>
            </a:r>
            <a:r>
              <a:rPr lang="en-US" sz="2000" dirty="0" smtClean="0"/>
              <a:t>s</a:t>
            </a:r>
            <a:r>
              <a:rPr lang="ru-RU" sz="2000" dirty="0" smtClean="0"/>
              <a:t> = 0,5 – 1,4 мм) </a:t>
            </a:r>
            <a:endParaRPr lang="ru-RU" sz="2000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91680" y="2996952"/>
            <a:ext cx="5616624" cy="367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539552" y="1412776"/>
            <a:ext cx="7344816" cy="4788024"/>
          </a:xfrm>
        </p:spPr>
        <p:txBody>
          <a:bodyPr/>
          <a:lstStyle/>
          <a:p>
            <a:r>
              <a:rPr lang="ru-RU" dirty="0" smtClean="0"/>
              <a:t>Линии видимого контура</a:t>
            </a:r>
          </a:p>
          <a:p>
            <a:r>
              <a:rPr lang="ru-RU" dirty="0" smtClean="0"/>
              <a:t>Линии перехода видимые</a:t>
            </a:r>
          </a:p>
          <a:p>
            <a:r>
              <a:rPr lang="ru-RU" dirty="0" smtClean="0"/>
              <a:t>Линии контура сечения (вынесенного и входящего в состав разреза)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4423" y="836712"/>
            <a:ext cx="226310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 anchor="t"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sz="3300" dirty="0" smtClean="0"/>
              <a:t>Сплошная</a:t>
            </a:r>
            <a:r>
              <a:rPr lang="ru-RU" dirty="0" smtClean="0"/>
              <a:t> </a:t>
            </a:r>
            <a:r>
              <a:rPr lang="ru-RU" sz="3300" dirty="0" smtClean="0"/>
              <a:t>тонкая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(толщина линии – от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3 </a:t>
            </a:r>
            <a:r>
              <a:rPr lang="ru-RU" sz="2200" dirty="0" smtClean="0"/>
              <a:t>до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2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4546848" cy="468741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Размерные и выносные линии</a:t>
            </a:r>
          </a:p>
          <a:p>
            <a:r>
              <a:rPr lang="ru-RU" sz="2000" dirty="0" smtClean="0"/>
              <a:t>Линии-выноски и их полки</a:t>
            </a:r>
          </a:p>
          <a:p>
            <a:r>
              <a:rPr lang="ru-RU" sz="2000" dirty="0" smtClean="0"/>
              <a:t>Линии контура наложенного сечения</a:t>
            </a:r>
          </a:p>
          <a:p>
            <a:r>
              <a:rPr lang="ru-RU" sz="2000" dirty="0" smtClean="0"/>
              <a:t>Линии штриховки</a:t>
            </a:r>
          </a:p>
          <a:p>
            <a:r>
              <a:rPr lang="ru-RU" sz="2000" dirty="0" smtClean="0"/>
              <a:t>Подчёркивание надписей</a:t>
            </a:r>
          </a:p>
          <a:p>
            <a:r>
              <a:rPr lang="ru-RU" sz="2000" dirty="0" smtClean="0"/>
              <a:t>Линии контуров пограничных деталей («обстановки»)</a:t>
            </a:r>
          </a:p>
          <a:p>
            <a:r>
              <a:rPr lang="ru-RU" sz="2000" dirty="0" smtClean="0"/>
              <a:t>Линии перехода воображаемые</a:t>
            </a:r>
          </a:p>
          <a:p>
            <a:r>
              <a:rPr lang="ru-RU" sz="2000" dirty="0" smtClean="0"/>
              <a:t>Линии ограничения выносных элементов на видах, разрезах и сечениях</a:t>
            </a:r>
          </a:p>
          <a:p>
            <a:r>
              <a:rPr lang="ru-RU" sz="2000" dirty="0" smtClean="0"/>
              <a:t>Линии построений</a:t>
            </a:r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4572000" y="476670"/>
            <a:ext cx="3744416" cy="14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3792325" cy="340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581128"/>
            <a:ext cx="12763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581128"/>
            <a:ext cx="10191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 anchor="t">
            <a:normAutofit/>
          </a:bodyPr>
          <a:lstStyle/>
          <a:p>
            <a:r>
              <a:rPr lang="ru-RU" dirty="0" smtClean="0"/>
              <a:t>3. Сплошная волнистая</a:t>
            </a:r>
            <a:br>
              <a:rPr lang="ru-RU" dirty="0" smtClean="0"/>
            </a:br>
            <a:r>
              <a:rPr lang="ru-RU" sz="2000" dirty="0" smtClean="0"/>
              <a:t>(толщина линии – от </a:t>
            </a:r>
            <a:r>
              <a:rPr lang="en-US" sz="2000" dirty="0" smtClean="0"/>
              <a:t>s</a:t>
            </a:r>
            <a:r>
              <a:rPr lang="ru-RU" sz="2000" dirty="0" smtClean="0"/>
              <a:t>/</a:t>
            </a:r>
            <a:r>
              <a:rPr lang="en-US" sz="2000" dirty="0" smtClean="0"/>
              <a:t>3 </a:t>
            </a:r>
            <a:r>
              <a:rPr lang="ru-RU" sz="2000" dirty="0" smtClean="0"/>
              <a:t>до </a:t>
            </a:r>
            <a:r>
              <a:rPr lang="en-US" sz="2000" dirty="0" smtClean="0"/>
              <a:t>s</a:t>
            </a:r>
            <a:r>
              <a:rPr lang="ru-RU" sz="2000" dirty="0" smtClean="0"/>
              <a:t>/</a:t>
            </a:r>
            <a:r>
              <a:rPr lang="en-US" sz="2000" dirty="0" smtClean="0"/>
              <a:t>2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571184" cy="1224136"/>
          </a:xfrm>
        </p:spPr>
        <p:txBody>
          <a:bodyPr/>
          <a:lstStyle/>
          <a:p>
            <a:r>
              <a:rPr lang="ru-RU" dirty="0" smtClean="0"/>
              <a:t>Линии обрыва</a:t>
            </a:r>
          </a:p>
          <a:p>
            <a:r>
              <a:rPr lang="ru-RU" dirty="0" smtClean="0"/>
              <a:t>Линии разграничения вида и разреза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6672"/>
            <a:ext cx="2218729" cy="47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100" y="2708920"/>
            <a:ext cx="7263876" cy="375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498178"/>
          </a:xfrm>
        </p:spPr>
        <p:txBody>
          <a:bodyPr anchor="t"/>
          <a:lstStyle/>
          <a:p>
            <a:r>
              <a:rPr lang="ru-RU" dirty="0" smtClean="0"/>
              <a:t>4. Штриховая линия</a:t>
            </a:r>
            <a:br>
              <a:rPr lang="ru-RU" dirty="0" smtClean="0"/>
            </a:br>
            <a:r>
              <a:rPr lang="ru-RU" sz="2000" dirty="0" smtClean="0"/>
              <a:t>(</a:t>
            </a:r>
            <a:r>
              <a:rPr lang="ru-RU" sz="2000" dirty="0" smtClean="0"/>
              <a:t>толщина линии – от </a:t>
            </a:r>
            <a:r>
              <a:rPr lang="en-US" sz="2000" dirty="0" smtClean="0"/>
              <a:t>s</a:t>
            </a:r>
            <a:r>
              <a:rPr lang="ru-RU" sz="2000" dirty="0" smtClean="0"/>
              <a:t>/</a:t>
            </a:r>
            <a:r>
              <a:rPr lang="en-US" sz="2000" dirty="0" smtClean="0"/>
              <a:t>3 </a:t>
            </a:r>
            <a:r>
              <a:rPr lang="ru-RU" sz="2000" dirty="0" smtClean="0"/>
              <a:t>до </a:t>
            </a:r>
            <a:r>
              <a:rPr lang="en-US" sz="2000" dirty="0" smtClean="0"/>
              <a:t>s</a:t>
            </a:r>
            <a:r>
              <a:rPr lang="ru-RU" sz="2000" dirty="0" smtClean="0"/>
              <a:t>/</a:t>
            </a:r>
            <a:r>
              <a:rPr lang="en-US" sz="2000" dirty="0" smtClean="0"/>
              <a:t>2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длина штриха – от 2 до 8 мм,</a:t>
            </a:r>
            <a:br>
              <a:rPr lang="ru-RU" sz="2000" dirty="0" smtClean="0"/>
            </a:br>
            <a:r>
              <a:rPr lang="ru-RU" sz="2000" dirty="0" smtClean="0"/>
              <a:t>расстояние между штрихами – от 1 до 2 мм)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2746648" cy="3967336"/>
          </a:xfrm>
        </p:spPr>
        <p:txBody>
          <a:bodyPr/>
          <a:lstStyle/>
          <a:p>
            <a:r>
              <a:rPr lang="ru-RU" dirty="0" smtClean="0"/>
              <a:t>Линии невидимого контура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Линии перехода невидимые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48680"/>
            <a:ext cx="2574007" cy="32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844824"/>
            <a:ext cx="4688608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 anchor="t">
            <a:normAutofit fontScale="90000"/>
          </a:bodyPr>
          <a:lstStyle/>
          <a:p>
            <a:r>
              <a:rPr lang="ru-RU" sz="3300" dirty="0" smtClean="0"/>
              <a:t>5. Штрихпунктирная тонкая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(толщина линии – от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3 </a:t>
            </a:r>
            <a:r>
              <a:rPr lang="ru-RU" sz="2200" dirty="0" smtClean="0"/>
              <a:t>до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2</a:t>
            </a:r>
            <a:r>
              <a:rPr lang="ru-RU" sz="2200" dirty="0" smtClean="0"/>
              <a:t>,</a:t>
            </a:r>
            <a:br>
              <a:rPr lang="ru-RU" sz="2200" dirty="0" smtClean="0"/>
            </a:br>
            <a:r>
              <a:rPr lang="ru-RU" sz="2200" dirty="0" smtClean="0"/>
              <a:t>длина штриха – от </a:t>
            </a:r>
            <a:r>
              <a:rPr lang="ru-RU" sz="2200" dirty="0" smtClean="0"/>
              <a:t>5 </a:t>
            </a:r>
            <a:r>
              <a:rPr lang="ru-RU" sz="2200" dirty="0" smtClean="0"/>
              <a:t>до </a:t>
            </a:r>
            <a:r>
              <a:rPr lang="ru-RU" sz="2200" dirty="0" smtClean="0"/>
              <a:t>30 </a:t>
            </a:r>
            <a:r>
              <a:rPr lang="ru-RU" sz="2200" dirty="0" smtClean="0"/>
              <a:t>мм,</a:t>
            </a:r>
            <a:br>
              <a:rPr lang="ru-RU" sz="2200" dirty="0" smtClean="0"/>
            </a:br>
            <a:r>
              <a:rPr lang="ru-RU" sz="2200" dirty="0" smtClean="0"/>
              <a:t>расстояние между штрихами – от </a:t>
            </a:r>
            <a:r>
              <a:rPr lang="ru-RU" sz="2200" dirty="0" smtClean="0"/>
              <a:t>3 </a:t>
            </a:r>
            <a:r>
              <a:rPr lang="ru-RU" sz="2200" dirty="0" smtClean="0"/>
              <a:t>до </a:t>
            </a:r>
            <a:r>
              <a:rPr lang="ru-RU" sz="2200" dirty="0" smtClean="0"/>
              <a:t>5 </a:t>
            </a:r>
            <a:r>
              <a:rPr lang="ru-RU" sz="2200" dirty="0" smtClean="0"/>
              <a:t>мм)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3394720" cy="4039344"/>
          </a:xfrm>
        </p:spPr>
        <p:txBody>
          <a:bodyPr/>
          <a:lstStyle/>
          <a:p>
            <a:r>
              <a:rPr lang="ru-RU" dirty="0" smtClean="0"/>
              <a:t>Осевые и центровые линии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Линии сечений, являющиеся осями симметрии для наложенных и вынесенных сечений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836712"/>
            <a:ext cx="2847757" cy="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844824"/>
            <a:ext cx="4248472" cy="302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892515"/>
            <a:ext cx="1944216" cy="178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 anchor="t">
            <a:normAutofit fontScale="90000"/>
          </a:bodyPr>
          <a:lstStyle/>
          <a:p>
            <a:r>
              <a:rPr lang="ru-RU" sz="3300" dirty="0" smtClean="0"/>
              <a:t>6. Штрихпунктирная утолщённая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(толщина линии – от </a:t>
            </a:r>
            <a:r>
              <a:rPr lang="en-US" sz="2200" dirty="0" smtClean="0"/>
              <a:t>s</a:t>
            </a:r>
            <a:r>
              <a:rPr lang="ru-RU" sz="2200" dirty="0" smtClean="0"/>
              <a:t>/</a:t>
            </a:r>
            <a:r>
              <a:rPr lang="en-US" sz="2200" dirty="0" smtClean="0"/>
              <a:t>3 </a:t>
            </a:r>
            <a:r>
              <a:rPr lang="ru-RU" sz="2200" dirty="0" smtClean="0"/>
              <a:t>до </a:t>
            </a:r>
            <a:r>
              <a:rPr lang="ru-RU" sz="2200" dirty="0" smtClean="0"/>
              <a:t>2</a:t>
            </a:r>
            <a:r>
              <a:rPr lang="en-US" sz="2200" dirty="0" smtClean="0"/>
              <a:t>s</a:t>
            </a:r>
            <a:r>
              <a:rPr lang="ru-RU" sz="2200" dirty="0" smtClean="0"/>
              <a:t>/3,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длина штриха – от </a:t>
            </a:r>
            <a:r>
              <a:rPr lang="ru-RU" sz="2200" dirty="0" smtClean="0"/>
              <a:t>3 </a:t>
            </a:r>
            <a:r>
              <a:rPr lang="ru-RU" sz="2200" dirty="0" smtClean="0"/>
              <a:t>до </a:t>
            </a:r>
            <a:r>
              <a:rPr lang="ru-RU" sz="2200" dirty="0" smtClean="0"/>
              <a:t>8 </a:t>
            </a:r>
            <a:r>
              <a:rPr lang="ru-RU" sz="2200" dirty="0" smtClean="0"/>
              <a:t>мм,</a:t>
            </a:r>
            <a:br>
              <a:rPr lang="ru-RU" sz="2200" dirty="0" smtClean="0"/>
            </a:br>
            <a:r>
              <a:rPr lang="ru-RU" sz="2200" dirty="0" smtClean="0"/>
              <a:t>расстояние между штрихами – от 3 до </a:t>
            </a:r>
            <a:r>
              <a:rPr lang="ru-RU" sz="2200" dirty="0" smtClean="0"/>
              <a:t>4 </a:t>
            </a:r>
            <a:r>
              <a:rPr lang="ru-RU" sz="2200" dirty="0" smtClean="0"/>
              <a:t>мм)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4330824" cy="4111352"/>
          </a:xfrm>
        </p:spPr>
        <p:txBody>
          <a:bodyPr>
            <a:normAutofit/>
          </a:bodyPr>
          <a:lstStyle/>
          <a:p>
            <a:r>
              <a:rPr lang="ru-RU" dirty="0" smtClean="0"/>
              <a:t>Линии, обозначающие поверхности, подлежащие термообработке или покрытию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Линии, изображающие элементы, расположенные перед секущей плоскостью («наложенная проекция»)</a:t>
            </a:r>
            <a:endParaRPr lang="ru-RU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764704"/>
            <a:ext cx="3063780" cy="34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132856"/>
            <a:ext cx="1215802" cy="1831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005064"/>
            <a:ext cx="3541756" cy="161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 anchor="t">
            <a:normAutofit/>
          </a:bodyPr>
          <a:lstStyle/>
          <a:p>
            <a:r>
              <a:rPr lang="ru-RU" dirty="0" smtClean="0"/>
              <a:t>7. Разомкнутая</a:t>
            </a:r>
            <a:br>
              <a:rPr lang="ru-RU" dirty="0" smtClean="0"/>
            </a:br>
            <a:r>
              <a:rPr lang="ru-RU" sz="2000" dirty="0" smtClean="0"/>
              <a:t>(толщина линии – от </a:t>
            </a:r>
            <a:r>
              <a:rPr lang="en-US" sz="2000" dirty="0" smtClean="0"/>
              <a:t>s </a:t>
            </a:r>
            <a:r>
              <a:rPr lang="ru-RU" sz="2000" dirty="0" smtClean="0"/>
              <a:t>до 1,5</a:t>
            </a:r>
            <a:r>
              <a:rPr lang="en-US" sz="2000" dirty="0" smtClean="0"/>
              <a:t>s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длина штриха – от 8 до 20мм)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3970784" cy="792088"/>
          </a:xfrm>
        </p:spPr>
        <p:txBody>
          <a:bodyPr/>
          <a:lstStyle/>
          <a:p>
            <a:r>
              <a:rPr lang="ru-RU" dirty="0" smtClean="0"/>
              <a:t>Линии сечений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620688"/>
            <a:ext cx="2225014" cy="42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339547"/>
            <a:ext cx="6984776" cy="451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dirty="0" smtClean="0"/>
              <a:t>8. Сплошная тонкая с изломами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(толщина линии – от </a:t>
            </a:r>
            <a:r>
              <a:rPr lang="en-US" sz="2000" dirty="0" smtClean="0"/>
              <a:t>s</a:t>
            </a:r>
            <a:r>
              <a:rPr lang="ru-RU" sz="2000" dirty="0" smtClean="0"/>
              <a:t>/</a:t>
            </a:r>
            <a:r>
              <a:rPr lang="en-US" sz="2000" dirty="0" smtClean="0"/>
              <a:t>3 </a:t>
            </a:r>
            <a:r>
              <a:rPr lang="ru-RU" sz="2000" dirty="0" smtClean="0"/>
              <a:t>до </a:t>
            </a:r>
            <a:r>
              <a:rPr lang="en-US" sz="2000" dirty="0" smtClean="0"/>
              <a:t>s</a:t>
            </a:r>
            <a:r>
              <a:rPr lang="ru-RU" sz="2000" dirty="0" smtClean="0"/>
              <a:t>/</a:t>
            </a:r>
            <a:r>
              <a:rPr lang="en-US" sz="2000" dirty="0" smtClean="0"/>
              <a:t>2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1882552" cy="2088232"/>
          </a:xfrm>
        </p:spPr>
        <p:txBody>
          <a:bodyPr>
            <a:normAutofit/>
          </a:bodyPr>
          <a:lstStyle/>
          <a:p>
            <a:r>
              <a:rPr lang="ru-RU" dirty="0" smtClean="0"/>
              <a:t>Длинные линии обрыва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764704"/>
            <a:ext cx="2218159" cy="657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533627"/>
            <a:ext cx="5688632" cy="513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454</TotalTime>
  <Words>298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Линии чертежа</vt:lpstr>
      <vt:lpstr>1. Сплошная толстая основная       (толщина линии  –   s = 0,5 – 1,4 мм) </vt:lpstr>
      <vt:lpstr>2. Сплошная тонкая (толщина линии – от s/3 до s/2)</vt:lpstr>
      <vt:lpstr>3. Сплошная волнистая (толщина линии – от s/3 до s/2)</vt:lpstr>
      <vt:lpstr>4. Штриховая линия (толщина линии – от s/3 до s/2, длина штриха – от 2 до 8 мм, расстояние между штрихами – от 1 до 2 мм)</vt:lpstr>
      <vt:lpstr>5. Штрихпунктирная тонкая (толщина линии – от s/3 до s/2, длина штриха – от 5 до 30 мм, расстояние между штрихами – от 3 до 5 мм)</vt:lpstr>
      <vt:lpstr>6. Штрихпунктирная утолщённая (толщина линии – от s/3 до 2s/3, длина штриха – от 3 до 8 мм, расстояние между штрихами – от 3 до 4 мм)  </vt:lpstr>
      <vt:lpstr>7. Разомкнутая (толщина линии – от s до 1,5s, длина штриха – от 8 до 20мм)</vt:lpstr>
      <vt:lpstr>8. Сплошная тонкая с изломами  (толщина линии – от s/3 до s/2)</vt:lpstr>
      <vt:lpstr>9. Штрихпунктирная с двумя точками (толщина линии – от s/3 до s/2, длина штриха – от 5 до 30 мм, расстояние между штрихами – от 4 до 6 мм) </vt:lpstr>
      <vt:lpstr>10. Линии на строительных чертежах</vt:lpstr>
      <vt:lpstr>11. Размеры линий</vt:lpstr>
    </vt:vector>
  </TitlesOfParts>
  <Company>houm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Линии чертежа</dc:title>
  <dc:creator>argenthum</dc:creator>
  <cp:lastModifiedBy>argenthum</cp:lastModifiedBy>
  <cp:revision>46</cp:revision>
  <dcterms:created xsi:type="dcterms:W3CDTF">2011-02-06T12:00:28Z</dcterms:created>
  <dcterms:modified xsi:type="dcterms:W3CDTF">2011-02-06T19:34:44Z</dcterms:modified>
</cp:coreProperties>
</file>